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5" r:id="rId4"/>
    <p:sldId id="271" r:id="rId5"/>
    <p:sldId id="260" r:id="rId6"/>
    <p:sldId id="295" r:id="rId7"/>
    <p:sldId id="263" r:id="rId8"/>
    <p:sldId id="267" r:id="rId9"/>
    <p:sldId id="272" r:id="rId10"/>
    <p:sldId id="298" r:id="rId11"/>
    <p:sldId id="262" r:id="rId12"/>
    <p:sldId id="268" r:id="rId13"/>
    <p:sldId id="273" r:id="rId14"/>
    <p:sldId id="269" r:id="rId15"/>
    <p:sldId id="274" r:id="rId16"/>
    <p:sldId id="297" r:id="rId17"/>
    <p:sldId id="299" r:id="rId18"/>
    <p:sldId id="264" r:id="rId19"/>
    <p:sldId id="270" r:id="rId20"/>
    <p:sldId id="278" r:id="rId21"/>
    <p:sldId id="294" r:id="rId22"/>
    <p:sldId id="303" r:id="rId23"/>
    <p:sldId id="266" r:id="rId24"/>
    <p:sldId id="275" r:id="rId25"/>
    <p:sldId id="279" r:id="rId26"/>
    <p:sldId id="276" r:id="rId27"/>
    <p:sldId id="302" r:id="rId28"/>
    <p:sldId id="277" r:id="rId29"/>
    <p:sldId id="283" r:id="rId30"/>
    <p:sldId id="280" r:id="rId31"/>
    <p:sldId id="301" r:id="rId32"/>
    <p:sldId id="304" r:id="rId33"/>
    <p:sldId id="285" r:id="rId34"/>
    <p:sldId id="281" r:id="rId35"/>
    <p:sldId id="286" r:id="rId36"/>
    <p:sldId id="282" r:id="rId37"/>
    <p:sldId id="300" r:id="rId38"/>
    <p:sldId id="284" r:id="rId39"/>
    <p:sldId id="287" r:id="rId40"/>
    <p:sldId id="290" r:id="rId41"/>
    <p:sldId id="306" r:id="rId42"/>
    <p:sldId id="307" r:id="rId43"/>
    <p:sldId id="288" r:id="rId44"/>
    <p:sldId id="292" r:id="rId45"/>
    <p:sldId id="289" r:id="rId46"/>
    <p:sldId id="293" r:id="rId47"/>
    <p:sldId id="296" r:id="rId48"/>
    <p:sldId id="291"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61"/>
            <p14:sldId id="265"/>
            <p14:sldId id="271"/>
          </p14:sldIdLst>
        </p14:section>
        <p14:section name="Introductions" id="{6668FE69-FD11-427E-B3EC-8871D3A563F0}">
          <p14:sldIdLst>
            <p14:sldId id="260"/>
            <p14:sldId id="295"/>
            <p14:sldId id="263"/>
            <p14:sldId id="267"/>
            <p14:sldId id="272"/>
            <p14:sldId id="298"/>
            <p14:sldId id="262"/>
            <p14:sldId id="268"/>
            <p14:sldId id="273"/>
            <p14:sldId id="269"/>
            <p14:sldId id="274"/>
            <p14:sldId id="297"/>
            <p14:sldId id="299"/>
            <p14:sldId id="264"/>
            <p14:sldId id="270"/>
            <p14:sldId id="278"/>
            <p14:sldId id="294"/>
            <p14:sldId id="303"/>
            <p14:sldId id="266"/>
            <p14:sldId id="275"/>
            <p14:sldId id="279"/>
            <p14:sldId id="276"/>
            <p14:sldId id="302"/>
            <p14:sldId id="277"/>
            <p14:sldId id="283"/>
            <p14:sldId id="280"/>
            <p14:sldId id="301"/>
            <p14:sldId id="304"/>
            <p14:sldId id="285"/>
            <p14:sldId id="281"/>
            <p14:sldId id="286"/>
            <p14:sldId id="282"/>
            <p14:sldId id="300"/>
            <p14:sldId id="284"/>
            <p14:sldId id="287"/>
            <p14:sldId id="290"/>
            <p14:sldId id="306"/>
            <p14:sldId id="307"/>
            <p14:sldId id="288"/>
            <p14:sldId id="292"/>
            <p14:sldId id="289"/>
            <p14:sldId id="293"/>
            <p14:sldId id="296"/>
            <p14:sldId id="291"/>
            <p14:sldId id="3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2024-01-16</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2024-01-16</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889DEEF-4162-09B8-D866-0ADF12AA6F2A}"/>
              </a:ext>
            </a:extLst>
          </p:cNvPr>
          <p:cNvSpPr txBox="1"/>
          <p:nvPr/>
        </p:nvSpPr>
        <p:spPr>
          <a:xfrm>
            <a:off x="2833530" y="2360760"/>
            <a:ext cx="1980029" cy="646331"/>
          </a:xfrm>
          <a:prstGeom prst="rect">
            <a:avLst/>
          </a:prstGeom>
          <a:noFill/>
        </p:spPr>
        <p:txBody>
          <a:bodyPr wrap="none" rtlCol="0">
            <a:spAutoFit/>
          </a:bodyPr>
          <a:lstStyle/>
          <a:p>
            <a:r>
              <a:rPr lang="en-CA" sz="3600" dirty="0">
                <a:solidFill>
                  <a:schemeClr val="accent4">
                    <a:lumMod val="60000"/>
                    <a:lumOff val="40000"/>
                  </a:schemeClr>
                </a:solidFill>
              </a:rPr>
              <a:t>Module 5</a:t>
            </a:r>
          </a:p>
        </p:txBody>
      </p: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Viewing a Workbook in Multiple Windows: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arrange multiple workbook windows … </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synchronize scrolling between windows …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805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E032EB3-9970-AF3F-AC97-7C3164CC33BB}"/>
              </a:ext>
            </a:extLst>
          </p:cNvPr>
          <p:cNvPicPr>
            <a:picLocks noGrp="1" noChangeAspect="1"/>
          </p:cNvPicPr>
          <p:nvPr>
            <p:ph idx="1"/>
          </p:nvPr>
        </p:nvPicPr>
        <p:blipFill>
          <a:blip r:embed="rId2"/>
          <a:stretch>
            <a:fillRect/>
          </a:stretch>
        </p:blipFill>
        <p:spPr>
          <a:xfrm>
            <a:off x="838199" y="2110681"/>
            <a:ext cx="9439200" cy="393590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28244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20438" y="4520171"/>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9250532" y="3637372"/>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54388" y="4520171"/>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6813611" y="3637372"/>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50532" y="4587308"/>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3854388" y="3637372"/>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73628" y="4520171"/>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973628" y="3669239"/>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24129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AutoNum type="arabicPeriod" startAt="2"/>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Quick Quiz: </a:t>
            </a:r>
          </a:p>
          <a:p>
            <a:pPr marL="0" marR="0" lvl="0" indent="0">
              <a:spcBef>
                <a:spcPts val="0"/>
              </a:spcBef>
              <a:spcAft>
                <a:spcPts val="0"/>
              </a:spcAft>
              <a:buNone/>
              <a:tabLst>
                <a:tab pos="-685800" algn="l"/>
                <a:tab pos="-457200" algn="l"/>
                <a:tab pos="0" algn="l"/>
                <a:tab pos="285750" algn="l"/>
                <a:tab pos="571500" algn="l"/>
              </a:tabLst>
            </a:pPr>
            <a:r>
              <a:rPr lang="en-US" sz="1800" dirty="0">
                <a:solidFill>
                  <a:schemeClr val="bg2"/>
                </a:solidFill>
                <a:effectLst/>
                <a:latin typeface="Sylfaen" panose="010A0502050306030303" pitchFamily="18" charset="0"/>
                <a:ea typeface="Times New Roman" panose="02020603050405020304" pitchFamily="18" charset="0"/>
              </a:rPr>
              <a:t>Match the correct layout option with what it does (Answered):</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5DCE424-F08C-328B-1CF7-801A0AEC271F}"/>
              </a:ext>
            </a:extLst>
          </p:cNvPr>
          <p:cNvSpPr txBox="1"/>
          <p:nvPr/>
        </p:nvSpPr>
        <p:spPr>
          <a:xfrm>
            <a:off x="6705598" y="3632404"/>
            <a:ext cx="1961965"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resizes the height and width of windows to fill the screen in both horizontal and vertical directions like floor tiles.</a:t>
            </a:r>
            <a:endParaRPr lang="en-CA" dirty="0">
              <a:ln w="0"/>
              <a:solidFill>
                <a:schemeClr val="tx1"/>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2AE0697C-38D3-8AFC-A826-8D48D1ACA0DA}"/>
              </a:ext>
            </a:extLst>
          </p:cNvPr>
          <p:cNvSpPr txBox="1"/>
          <p:nvPr/>
        </p:nvSpPr>
        <p:spPr>
          <a:xfrm>
            <a:off x="8281905" y="4173389"/>
            <a:ext cx="736847"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Tiled</a:t>
            </a:r>
            <a:endParaRPr lang="en-CA" dirty="0"/>
          </a:p>
        </p:txBody>
      </p:sp>
      <p:sp>
        <p:nvSpPr>
          <p:cNvPr id="6" name="TextBox 5">
            <a:extLst>
              <a:ext uri="{FF2B5EF4-FFF2-40B4-BE49-F238E27FC236}">
                <a16:creationId xmlns:a16="http://schemas.microsoft.com/office/drawing/2014/main" id="{64DE8E4A-0FE2-5F2F-B6D7-0D1CB6ED1B79}"/>
              </a:ext>
            </a:extLst>
          </p:cNvPr>
          <p:cNvSpPr txBox="1"/>
          <p:nvPr/>
        </p:nvSpPr>
        <p:spPr>
          <a:xfrm>
            <a:off x="3839548" y="3632404"/>
            <a:ext cx="1961965" cy="175432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height of the windows to fill the screen and places them in a single row.</a:t>
            </a:r>
            <a:endParaRPr lang="en-CA"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4EC83CCC-8A4F-FE02-2C6D-8174B7607FE4}"/>
              </a:ext>
            </a:extLst>
          </p:cNvPr>
          <p:cNvSpPr txBox="1"/>
          <p:nvPr/>
        </p:nvSpPr>
        <p:spPr>
          <a:xfrm>
            <a:off x="5211366" y="3830576"/>
            <a:ext cx="109639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Vertical</a:t>
            </a:r>
            <a:endParaRPr lang="en-CA"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59F412B7-8BF9-2939-7C80-EF7E40E1944B}"/>
              </a:ext>
            </a:extLst>
          </p:cNvPr>
          <p:cNvSpPr txBox="1"/>
          <p:nvPr/>
        </p:nvSpPr>
        <p:spPr>
          <a:xfrm>
            <a:off x="9235692" y="3699541"/>
            <a:ext cx="1961965" cy="1477328"/>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expands the width of the windows to fill the screen and places them in a single column.</a:t>
            </a:r>
            <a:endParaRPr lang="en-CA" dirty="0">
              <a:ln w="0"/>
              <a:solidFill>
                <a:schemeClr val="tx1"/>
              </a:solidFill>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6F3E0FF9-8766-028A-7588-8C8896CE8431}"/>
              </a:ext>
            </a:extLst>
          </p:cNvPr>
          <p:cNvSpPr txBox="1"/>
          <p:nvPr/>
        </p:nvSpPr>
        <p:spPr>
          <a:xfrm>
            <a:off x="10404386" y="5107396"/>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Horizontal</a:t>
            </a:r>
            <a:endParaRPr lang="en-CA"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7D8FE6F1-514C-D028-C2DE-6276D3E58202}"/>
              </a:ext>
            </a:extLst>
          </p:cNvPr>
          <p:cNvSpPr txBox="1"/>
          <p:nvPr/>
        </p:nvSpPr>
        <p:spPr>
          <a:xfrm>
            <a:off x="958788" y="3632404"/>
            <a:ext cx="1961965" cy="92333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layers the windows in an overlapping stack.</a:t>
            </a:r>
            <a:endParaRPr lang="en-CA" dirty="0">
              <a:ln w="0"/>
              <a:solidFill>
                <a:schemeClr val="tx1"/>
              </a:solidFill>
              <a:effectLst>
                <a:outerShdw blurRad="38100" dist="19050" dir="2700000" algn="tl" rotWithShape="0">
                  <a:schemeClr val="dk1">
                    <a:alpha val="40000"/>
                  </a:schemeClr>
                </a:outerShdw>
              </a:effectLst>
            </a:endParaRPr>
          </a:p>
        </p:txBody>
      </p:sp>
      <p:sp>
        <p:nvSpPr>
          <p:cNvPr id="15" name="TextBox 14">
            <a:extLst>
              <a:ext uri="{FF2B5EF4-FFF2-40B4-BE49-F238E27FC236}">
                <a16:creationId xmlns:a16="http://schemas.microsoft.com/office/drawing/2014/main" id="{B1819060-1087-DE9D-EF23-1017DFDF6D8E}"/>
              </a:ext>
            </a:extLst>
          </p:cNvPr>
          <p:cNvSpPr txBox="1"/>
          <p:nvPr/>
        </p:nvSpPr>
        <p:spPr>
          <a:xfrm>
            <a:off x="2075209" y="3429000"/>
            <a:ext cx="129614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800" dirty="0">
                <a:ln w="0"/>
                <a:solidFill>
                  <a:schemeClr val="tx1"/>
                </a:solidFill>
                <a:effectLst>
                  <a:outerShdw blurRad="38100" dist="19050" dir="2700000" algn="tl" rotWithShape="0">
                    <a:schemeClr val="dk1">
                      <a:alpha val="40000"/>
                    </a:schemeClr>
                  </a:outerShdw>
                </a:effectLst>
                <a:latin typeface="Sylfaen" panose="010A0502050306030303" pitchFamily="18" charset="0"/>
                <a:ea typeface="Times New Roman" panose="02020603050405020304" pitchFamily="18" charset="0"/>
              </a:rPr>
              <a:t>Cascade</a:t>
            </a:r>
            <a:endParaRPr lang="en-CA"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977301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latin typeface="Sylfaen" panose="010A0502050306030303" pitchFamily="18" charset="0"/>
                <a:ea typeface="Times New Roman" panose="02020603050405020304" pitchFamily="18" charset="0"/>
              </a:rPr>
              <a:t>True or False: You can synchronize scrolling in two windows that are viewed side by side.</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641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effectLst/>
                <a:latin typeface="Sylfaen" panose="010A0502050306030303" pitchFamily="18" charset="0"/>
                <a:ea typeface="Times New Roman" panose="02020603050405020304" pitchFamily="18" charset="0"/>
              </a:rPr>
              <a:t>2. Quick Quiz: </a:t>
            </a:r>
          </a:p>
          <a:p>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synchronize scrolling in two windows that are viewed side by side. </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61545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edit worksheet groups.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ungroup a worksheet.</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print a worksheet group.</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8811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Working with Worksheet Groups</a:t>
            </a:r>
            <a:endParaRPr lang="en-US" dirty="0">
              <a:solidFill>
                <a:schemeClr val="bg2"/>
              </a:solidFill>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 worksheet group is a collection of two or more worksheets. Grouping worksheets allows students to apply formulas across the worksheets in the group. </a:t>
            </a:r>
          </a:p>
          <a:p>
            <a:pPr marL="0" marR="0">
              <a:spcBef>
                <a:spcPts val="0"/>
              </a:spcBef>
              <a:spcAft>
                <a:spcPts val="0"/>
              </a:spcAft>
            </a:pPr>
            <a:endParaRPr lang="en-US" sz="1800" dirty="0">
              <a:solidFill>
                <a:schemeClr val="bg2"/>
              </a:solidFill>
              <a:latin typeface="Sylfaen" panose="010A0502050306030303"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Can also apply formatting across worksheets in a group. This allows us to work more efficiently by making multiple changes through a single change.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indent="0">
              <a:spcBef>
                <a:spcPts val="0"/>
              </a:spcBef>
              <a:spcAft>
                <a:spcPts val="0"/>
              </a:spcAft>
              <a:buNone/>
            </a:pPr>
            <a:r>
              <a:rPr lang="en-US" sz="1800" dirty="0">
                <a:solidFill>
                  <a:schemeClr val="bg2"/>
                </a:solidFill>
                <a:effectLst/>
                <a:latin typeface="Sylfaen" panose="010A0502050306030303" pitchFamily="18" charset="0"/>
                <a:ea typeface="Times New Roman" panose="02020603050405020304" pitchFamily="18" charset="0"/>
              </a:rPr>
              <a:t>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Any changes made to one worksheet will also be changed in any other worksheets in the group. This is a great way to apply formatting across worksheets. However, a common error is to delete a value or change a value in a worksheet not intending to have that change made in all the worksheets.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CA" sz="1800" dirty="0">
              <a:solidFill>
                <a:schemeClr val="bg2"/>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chemeClr val="bg2"/>
                </a:solidFill>
                <a:effectLst/>
                <a:latin typeface="Sylfaen" panose="010A0502050306030303" pitchFamily="18" charset="0"/>
                <a:ea typeface="Times New Roman" panose="02020603050405020304" pitchFamily="18" charset="0"/>
              </a:rPr>
              <a:t>Remove the grouping before we begin to make individual worksheet changes.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723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65021120-5AF3-402D-BA7D-E4593603B0BE}"/>
              </a:ext>
            </a:extLst>
          </p:cNvPr>
          <p:cNvPicPr>
            <a:picLocks noGrp="1" noChangeAspect="1"/>
          </p:cNvPicPr>
          <p:nvPr>
            <p:ph idx="1"/>
          </p:nvPr>
        </p:nvPicPr>
        <p:blipFill>
          <a:blip r:embed="rId2"/>
          <a:stretch>
            <a:fillRect/>
          </a:stretch>
        </p:blipFill>
        <p:spPr>
          <a:xfrm>
            <a:off x="838198" y="2110681"/>
            <a:ext cx="9439200" cy="3671762"/>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05487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marR="0" lvl="0" indent="0">
              <a:spcBef>
                <a:spcPts val="0"/>
              </a:spcBef>
              <a:spcAft>
                <a:spcPts val="0"/>
              </a:spcAft>
              <a:buNone/>
              <a:tabLst>
                <a:tab pos="-685800" algn="l"/>
                <a:tab pos="-457200" algn="l"/>
                <a:tab pos="0" algn="l"/>
                <a:tab pos="285750" algn="l"/>
                <a:tab pos="571500" algn="l"/>
              </a:tabLst>
            </a:pPr>
            <a:r>
              <a:rPr lang="en-US" sz="2400" dirty="0">
                <a:solidFill>
                  <a:schemeClr val="bg2"/>
                </a:solidFill>
              </a:rPr>
              <a:t>3. </a:t>
            </a: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edit cells in a worksheet group, the changes you make to one worksheet are automatically applied to the other worksheets in the group.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ungroup worksheets?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To print the grouped worksheets, first do what?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In a worksheet group, changing row heights, but not row widths, are automatically applied to all sheets.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Worksheet groups save time and improve consistency. </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59892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2 Tuesday, January 16,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Apéritifs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sz="2000" i="1" dirty="0">
                <a:solidFill>
                  <a:srgbClr val="FFC000">
                    <a:lumMod val="40000"/>
                    <a:lumOff val="60000"/>
                  </a:srgbClr>
                </a:solidFill>
                <a:latin typeface="Calibri" panose="020F0502020204030204"/>
              </a:rPr>
              <a:t>Module 5 Objectives</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Plat principal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Quick check quiz</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Review Modules </a:t>
            </a:r>
            <a:r>
              <a:rPr lang="en-CA" sz="2000" i="1" dirty="0">
                <a:solidFill>
                  <a:srgbClr val="FFC000">
                    <a:lumMod val="40000"/>
                    <a:lumOff val="60000"/>
                  </a:srgbClr>
                </a:solidFill>
                <a:latin typeface="Calibri" panose="020F0502020204030204"/>
              </a:rPr>
              <a:t>5</a:t>
            </a:r>
            <a:endPar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Desserts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Module 5 Textbook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8834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754602" y="2398956"/>
            <a:ext cx="10457895" cy="4108376"/>
          </a:xfrm>
        </p:spPr>
        <p:txBody>
          <a:bodyPr>
            <a:normAutofit fontScale="70000" lnSpcReduction="20000"/>
          </a:bodyPr>
          <a:lstStyle/>
          <a:p>
            <a:pPr marL="0" marR="0" lvl="0" indent="0">
              <a:spcBef>
                <a:spcPts val="0"/>
              </a:spcBef>
              <a:spcAft>
                <a:spcPts val="0"/>
              </a:spcAft>
              <a:buNone/>
              <a:tabLst>
                <a:tab pos="-685800" algn="l"/>
                <a:tab pos="-457200" algn="l"/>
                <a:tab pos="0" algn="l"/>
                <a:tab pos="285750" algn="l"/>
                <a:tab pos="571500" algn="l"/>
              </a:tabLst>
            </a:pPr>
            <a:r>
              <a:rPr lang="en-US" sz="2900" dirty="0">
                <a:solidFill>
                  <a:schemeClr val="bg2"/>
                </a:solidFill>
              </a:rPr>
              <a:t>3. </a:t>
            </a:r>
            <a:r>
              <a:rPr lang="en-US" sz="2900" dirty="0">
                <a:solidFill>
                  <a:schemeClr val="bg2"/>
                </a:solidFill>
                <a:effectLst/>
                <a:latin typeface="Sylfaen" panose="010A0502050306030303" pitchFamily="18" charset="0"/>
                <a:ea typeface="Times New Roman" panose="02020603050405020304" pitchFamily="18" charset="0"/>
              </a:rPr>
              <a:t>Quick Quiz: </a:t>
            </a: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When you edit cells in a worksheet group, the changes you make to one worksheet are automatically applied to the other worksheets in the group.</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How do you ungroup worksheets?</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Click the sheet tab of a worksheet that is not part of the group. If a worksheet group includes all of the sheets in a workbook, click any of the sheet tabs to ungroup the worksheets.)</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To print the grouped worksheets, first do what? </a:t>
            </a:r>
          </a:p>
          <a:p>
            <a:pPr marL="342900" marR="0" lvl="0" indent="-342900">
              <a:spcBef>
                <a:spcPts val="0"/>
              </a:spcBef>
              <a:spcAft>
                <a:spcPts val="0"/>
              </a:spcAft>
              <a:buFont typeface="Symbol" panose="05050102010706020507" pitchFamily="18" charset="2"/>
              <a:buChar char=""/>
              <a:tabLst>
                <a:tab pos="457200" algn="l"/>
              </a:tabLst>
            </a:pPr>
            <a:endParaRPr lang="en-US" sz="2900" dirty="0">
              <a:solidFill>
                <a:schemeClr val="bg2"/>
              </a:solidFill>
              <a:effectLst/>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900" dirty="0">
                <a:solidFill>
                  <a:schemeClr val="bg2"/>
                </a:solidFill>
                <a:effectLst/>
                <a:latin typeface="Sylfaen" panose="010A0502050306030303" pitchFamily="18" charset="0"/>
                <a:ea typeface="Times New Roman" panose="02020603050405020304" pitchFamily="18" charset="0"/>
              </a:rPr>
              <a:t>(Answer: Group the sheets to be printed.)</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900" dirty="0">
                <a:solidFill>
                  <a:schemeClr val="bg2"/>
                </a:solidFill>
                <a:effectLst/>
                <a:latin typeface="Sylfaen" panose="010A0502050306030303" pitchFamily="18" charset="0"/>
                <a:ea typeface="Times New Roman" panose="02020603050405020304" pitchFamily="18" charset="0"/>
              </a:rPr>
              <a:t>: In a worksheet group, changing row heights, but not row widths, are automatically applied to all sheets. </a:t>
            </a:r>
          </a:p>
          <a:p>
            <a:pPr marL="0" marR="0" lvl="0" indent="0">
              <a:spcBef>
                <a:spcPts val="0"/>
              </a:spcBef>
              <a:spcAft>
                <a:spcPts val="0"/>
              </a:spcAft>
              <a:buNone/>
              <a:tabLst>
                <a:tab pos="457200" algn="l"/>
              </a:tabLst>
            </a:pPr>
            <a:endParaRPr lang="en-CA" sz="29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9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900" dirty="0">
                <a:solidFill>
                  <a:schemeClr val="bg2"/>
                </a:solidFill>
                <a:effectLst/>
                <a:latin typeface="Sylfaen" panose="010A0502050306030303" pitchFamily="18" charset="0"/>
                <a:ea typeface="Times New Roman" panose="02020603050405020304" pitchFamily="18" charset="0"/>
              </a:rPr>
              <a:t>: Worksheet groups save time and improve consistency. </a:t>
            </a: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84364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reference cells in other worksheets</a:t>
            </a:r>
          </a:p>
          <a:p>
            <a:pPr marL="0" marR="0" lvl="0" indent="0">
              <a:spcBef>
                <a:spcPts val="0"/>
              </a:spcBef>
              <a:spcAft>
                <a:spcPts val="0"/>
              </a:spcAft>
              <a:buNone/>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1800" dirty="0">
                <a:solidFill>
                  <a:schemeClr val="bg2"/>
                </a:solidFill>
                <a:effectLst/>
                <a:latin typeface="Sylfaen" panose="010A0502050306030303" pitchFamily="18" charset="0"/>
                <a:ea typeface="Times New Roman" panose="02020603050405020304" pitchFamily="18" charset="0"/>
              </a:rPr>
              <a:t>How to apply 3-D references to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8292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Writing 3-D References</a:t>
            </a:r>
          </a:p>
          <a:p>
            <a:pPr marL="0" indent="0">
              <a:buNone/>
            </a:pPr>
            <a:endParaRPr lang="en-US" sz="1800" dirty="0">
              <a:solidFill>
                <a:schemeClr val="bg2"/>
              </a:solidFill>
              <a:effectLst/>
              <a:latin typeface="Sylfaen" panose="010A0502050306030303" pitchFamily="18" charset="0"/>
              <a:ea typeface="Times New Roman" panose="02020603050405020304" pitchFamily="18" charset="0"/>
            </a:endParaRPr>
          </a:p>
          <a:p>
            <a:r>
              <a:rPr lang="en-US" sz="1800" dirty="0">
                <a:solidFill>
                  <a:schemeClr val="bg2"/>
                </a:solidFill>
                <a:latin typeface="Sylfaen" panose="010A0502050306030303" pitchFamily="18" charset="0"/>
                <a:ea typeface="Times New Roman" panose="02020603050405020304" pitchFamily="18" charset="0"/>
              </a:rPr>
              <a:t>F</a:t>
            </a:r>
            <a:r>
              <a:rPr lang="en-US" sz="1800" dirty="0">
                <a:solidFill>
                  <a:schemeClr val="bg2"/>
                </a:solidFill>
                <a:effectLst/>
                <a:latin typeface="Sylfaen" panose="010A0502050306030303" pitchFamily="18" charset="0"/>
                <a:ea typeface="Times New Roman" panose="02020603050405020304" pitchFamily="18" charset="0"/>
              </a:rPr>
              <a:t>amiliar with the two-dimensional aspect of a worksheet (i.e., rows and columns). </a:t>
            </a:r>
          </a:p>
          <a:p>
            <a:r>
              <a:rPr lang="en-US" sz="1800" dirty="0">
                <a:solidFill>
                  <a:schemeClr val="bg2"/>
                </a:solidFill>
                <a:latin typeface="Sylfaen" panose="010A0502050306030303" pitchFamily="18" charset="0"/>
                <a:ea typeface="Times New Roman" panose="02020603050405020304" pitchFamily="18" charset="0"/>
              </a:rPr>
              <a:t>T</a:t>
            </a:r>
            <a:r>
              <a:rPr lang="en-US" sz="1800" dirty="0">
                <a:solidFill>
                  <a:schemeClr val="bg2"/>
                </a:solidFill>
                <a:effectLst/>
                <a:latin typeface="Sylfaen" panose="010A0502050306030303" pitchFamily="18" charset="0"/>
                <a:ea typeface="Times New Roman" panose="02020603050405020304" pitchFamily="18" charset="0"/>
              </a:rPr>
              <a:t>hink of the collection of worksheets in a workbook as a third dimension. </a:t>
            </a:r>
          </a:p>
          <a:p>
            <a:r>
              <a:rPr lang="en-US" sz="1800" dirty="0">
                <a:solidFill>
                  <a:schemeClr val="bg2"/>
                </a:solidFill>
                <a:effectLst/>
                <a:latin typeface="Sylfaen" panose="010A0502050306030303" pitchFamily="18" charset="0"/>
                <a:ea typeface="Times New Roman" panose="02020603050405020304" pitchFamily="18" charset="0"/>
              </a:rPr>
              <a:t>Can reference rows and columns in a worksheet, and can also reference cells in other worksheets. Therefore, have a reference in a worksheet that pertains to a cell in another worksheet.</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953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2EE4731C-EA60-51EA-6C72-391B6CBB98CB}"/>
              </a:ext>
            </a:extLst>
          </p:cNvPr>
          <p:cNvPicPr>
            <a:picLocks noGrp="1" noChangeAspect="1"/>
          </p:cNvPicPr>
          <p:nvPr>
            <p:ph idx="1"/>
          </p:nvPr>
        </p:nvPicPr>
        <p:blipFill>
          <a:blip r:embed="rId2"/>
          <a:stretch>
            <a:fillRect/>
          </a:stretch>
        </p:blipFill>
        <p:spPr>
          <a:xfrm>
            <a:off x="838200" y="2110681"/>
            <a:ext cx="8376822" cy="364204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85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4"/>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a 3-D reference?</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3-D references can only be used within certain Excel formulas and functions. True/False: Worksheet group references are based on the current order of worksheets in the workbook. True/False: A 3-D reference can be used with MIN and MAX functions.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A 3-D reference cannot be used with COUNT and AVERAGE functions. A ________ is a symbol that represents any character.</a:t>
            </a:r>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1252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4"/>
            </a:pPr>
            <a:r>
              <a:rPr lang="en-US" sz="1800" dirty="0">
                <a:solidFill>
                  <a:schemeClr val="bg2"/>
                </a:solidFill>
                <a:effectLst/>
                <a:latin typeface="Sylfaen" panose="010A0502050306030303" pitchFamily="18" charset="0"/>
                <a:ea typeface="Times New Roman" panose="02020603050405020304" pitchFamily="18" charset="0"/>
              </a:rPr>
              <a:t>Quick Quiz: </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What is a 3-D reference?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It refers to the same cell or range in multiple worksheets in the same workbook.)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3-D references can only be used within certain Excel formulas and functions.</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Worksheet group references are based on the current order of worksheets in the workbook.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800" dirty="0">
                <a:solidFill>
                  <a:schemeClr val="bg2"/>
                </a:solidFill>
                <a:effectLst/>
                <a:latin typeface="Sylfaen" panose="010A0502050306030303" pitchFamily="18" charset="0"/>
                <a:ea typeface="Times New Roman" panose="02020603050405020304" pitchFamily="18" charset="0"/>
              </a:rPr>
              <a:t>: A 3-D reference can be used with MIN and MAX functions. </a:t>
            </a: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A 3-D reference cannot be used with COUNT and AVERAGE functions. </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 ________ is a symbol that represents any character.</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wildcard)</a:t>
            </a:r>
            <a:endParaRPr lang="en-CA" sz="18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74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C899EB8-558A-BA95-D3D4-21F4A8B3F294}"/>
              </a:ext>
            </a:extLst>
          </p:cNvPr>
          <p:cNvPicPr>
            <a:picLocks noGrp="1" noChangeAspect="1"/>
          </p:cNvPicPr>
          <p:nvPr>
            <p:ph idx="1"/>
          </p:nvPr>
        </p:nvPicPr>
        <p:blipFill>
          <a:blip r:embed="rId2"/>
          <a:stretch>
            <a:fillRect/>
          </a:stretch>
        </p:blipFill>
        <p:spPr>
          <a:xfrm>
            <a:off x="838199" y="2200458"/>
            <a:ext cx="9436608" cy="4306526"/>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0489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US" dirty="0">
                <a:solidFill>
                  <a:schemeClr val="bg1"/>
                </a:solidFill>
              </a:rPr>
              <a:t>Linking to External Workbooks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external references.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update workbook links.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External references and security concerns.</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review links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manage workbook links.</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3576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6DECBB5-B725-7EF0-FE01-9D9CF5D60FAD}"/>
              </a:ext>
            </a:extLst>
          </p:cNvPr>
          <p:cNvPicPr>
            <a:picLocks noGrp="1" noChangeAspect="1"/>
          </p:cNvPicPr>
          <p:nvPr>
            <p:ph idx="1"/>
          </p:nvPr>
        </p:nvPicPr>
        <p:blipFill>
          <a:blip r:embed="rId2"/>
          <a:stretch>
            <a:fillRect/>
          </a:stretch>
        </p:blipFill>
        <p:spPr>
          <a:xfrm>
            <a:off x="838198" y="2110681"/>
            <a:ext cx="10218577" cy="42837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441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True/False. When you break a link using the Break Links command in the Edit Links dialog box, all the external reference formulas are converted to their most recent values.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External references can be long and complicated.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Times New Roman" panose="02020603050405020304" pitchFamily="18" charset="0"/>
                <a:ea typeface="Times New Roman" panose="02020603050405020304" pitchFamily="18" charset="0"/>
              </a:rPr>
              <a:t>True/False: When linking to external source documents, you do not have to worry about security issues</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4360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1. What is wrong with the formula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Excel rows 1 to 5 and columns A and B.">
            <a:extLst>
              <a:ext uri="{FF2B5EF4-FFF2-40B4-BE49-F238E27FC236}">
                <a16:creationId xmlns:a16="http://schemas.microsoft.com/office/drawing/2014/main" id="{7658C886-8C05-575A-3CA0-6486C3E4D7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6738" y="3667167"/>
            <a:ext cx="5987706" cy="2257934"/>
          </a:xfrm>
          <a:prstGeom prst="rect">
            <a:avLst/>
          </a:prstGeom>
        </p:spPr>
      </p:pic>
    </p:spTree>
    <p:extLst>
      <p:ext uri="{BB962C8B-B14F-4D97-AF65-F5344CB8AC3E}">
        <p14:creationId xmlns:p14="http://schemas.microsoft.com/office/powerpoint/2010/main" val="224751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5"/>
            </a:pPr>
            <a:r>
              <a:rPr lang="en-US" sz="1600" dirty="0">
                <a:solidFill>
                  <a:schemeClr val="bg2"/>
                </a:solidFill>
                <a:effectLst/>
                <a:latin typeface="Sylfaen" panose="010A0502050306030303" pitchFamily="18" charset="0"/>
                <a:ea typeface="Times New Roman" panose="02020603050405020304" pitchFamily="18" charset="0"/>
              </a:rPr>
              <a:t>Quick Quiz:</a:t>
            </a: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1600" dirty="0">
                <a:solidFill>
                  <a:schemeClr val="bg2"/>
                </a:solidFill>
                <a:effectLst/>
                <a:latin typeface="Sylfaen" panose="010A0502050306030303" pitchFamily="18" charset="0"/>
                <a:ea typeface="Times New Roman" panose="02020603050405020304" pitchFamily="18" charset="0"/>
              </a:rPr>
              <a:t>. When you break a link using the Break Links command in the Edit Links dialog box, all the external reference formulas are converted to their most recent values.</a:t>
            </a:r>
          </a:p>
          <a:p>
            <a:pPr marL="0" marR="0" lvl="0" indent="0">
              <a:spcBef>
                <a:spcPts val="0"/>
              </a:spcBef>
              <a:spcAft>
                <a:spcPts val="0"/>
              </a:spcAft>
              <a:buNone/>
              <a:tabLst>
                <a:tab pos="457200" algn="l"/>
              </a:tabLst>
            </a:pPr>
            <a:endParaRPr lang="en-US" sz="1600"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References to cells in other workbooks are also known as ___________ references.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external)</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How do you reference cells within a worksheet group of the source workbook? </a:t>
            </a:r>
          </a:p>
          <a:p>
            <a:pPr marL="0" marR="0" lvl="0" indent="0">
              <a:spcBef>
                <a:spcPts val="0"/>
              </a:spcBef>
              <a:spcAft>
                <a:spcPts val="0"/>
              </a:spcAft>
              <a:buNone/>
              <a:tabLst>
                <a:tab pos="457200" algn="l"/>
              </a:tabLst>
            </a:pPr>
            <a:endParaRPr lang="en-US" sz="16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600" dirty="0">
                <a:solidFill>
                  <a:schemeClr val="bg2"/>
                </a:solidFill>
                <a:effectLst/>
                <a:latin typeface="Sylfaen" panose="010A0502050306030303" pitchFamily="18" charset="0"/>
                <a:ea typeface="Times New Roman" panose="02020603050405020304" pitchFamily="18" charset="0"/>
              </a:rPr>
              <a:t>(Answer: </a:t>
            </a:r>
            <a:r>
              <a:rPr lang="en-US" sz="1600" dirty="0">
                <a:solidFill>
                  <a:schemeClr val="bg2"/>
                </a:solidFill>
                <a:effectLst/>
                <a:latin typeface="Times New Roman" panose="02020603050405020304" pitchFamily="18" charset="0"/>
                <a:ea typeface="Times New Roman" panose="02020603050405020304" pitchFamily="18" charset="0"/>
              </a:rPr>
              <a:t> place the workbook file name in brackets and then list the worksheet group and cell reference as you would in a 3-D reference) </a:t>
            </a:r>
          </a:p>
          <a:p>
            <a:pPr marL="0" marR="0" lvl="0" indent="0">
              <a:spcBef>
                <a:spcPts val="0"/>
              </a:spcBef>
              <a:spcAft>
                <a:spcPts val="0"/>
              </a:spcAft>
              <a:buNone/>
              <a:tabLst>
                <a:tab pos="457200" algn="l"/>
              </a:tabLst>
            </a:pPr>
            <a:endParaRPr lang="en-CA" sz="16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True</a:t>
            </a:r>
            <a:r>
              <a:rPr lang="en-US" sz="1600" dirty="0">
                <a:solidFill>
                  <a:schemeClr val="bg2"/>
                </a:solidFill>
                <a:effectLst/>
                <a:latin typeface="Times New Roman" panose="02020603050405020304" pitchFamily="18" charset="0"/>
                <a:ea typeface="Times New Roman" panose="02020603050405020304" pitchFamily="18" charset="0"/>
              </a:rPr>
              <a:t>: External references can be long and complicated</a:t>
            </a:r>
          </a:p>
          <a:p>
            <a:pPr marL="342900" marR="0" lvl="0" indent="-342900">
              <a:spcBef>
                <a:spcPts val="0"/>
              </a:spcBef>
              <a:spcAft>
                <a:spcPts val="0"/>
              </a:spcAft>
              <a:buFont typeface="Symbol" panose="05050102010706020507" pitchFamily="18" charset="2"/>
              <a:buChar char=""/>
              <a:tabLst>
                <a:tab pos="457200" algn="l"/>
              </a:tabLst>
            </a:pPr>
            <a:endParaRPr lang="en-US" sz="1600" dirty="0">
              <a:solidFill>
                <a:schemeClr val="bg2"/>
              </a:solidFill>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600" dirty="0">
                <a:solidFill>
                  <a:schemeClr val="bg2"/>
                </a:solidFill>
                <a:effectLst/>
                <a:highlight>
                  <a:srgbClr val="800080"/>
                </a:highlight>
                <a:latin typeface="Times New Roman" panose="02020603050405020304" pitchFamily="18" charset="0"/>
                <a:ea typeface="Times New Roman" panose="02020603050405020304" pitchFamily="18" charset="0"/>
              </a:rPr>
              <a:t>False</a:t>
            </a:r>
            <a:r>
              <a:rPr lang="en-US" sz="1600" dirty="0">
                <a:solidFill>
                  <a:schemeClr val="bg2"/>
                </a:solidFill>
                <a:effectLst/>
                <a:latin typeface="Times New Roman" panose="02020603050405020304" pitchFamily="18" charset="0"/>
                <a:ea typeface="Times New Roman" panose="02020603050405020304" pitchFamily="18" charset="0"/>
              </a:rPr>
              <a:t>: When linking to external source documents, you do not have to worry about security issues. </a:t>
            </a:r>
            <a:endParaRPr lang="en-CA" sz="16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8845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 location within a workbook.</a:t>
            </a:r>
          </a:p>
          <a:p>
            <a:pPr marL="342900" marR="0" lvl="0" indent="-342900">
              <a:spcBef>
                <a:spcPts val="0"/>
              </a:spcBef>
              <a:spcAft>
                <a:spcPts val="0"/>
              </a:spcAft>
              <a:buFont typeface="Symbol" panose="05050102010706020507" pitchFamily="18" charset="2"/>
              <a:buChar char=""/>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link to an email address.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768932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Creating Hyperlinks</a:t>
            </a:r>
          </a:p>
          <a:p>
            <a:r>
              <a:rPr lang="en-US" sz="1800" dirty="0">
                <a:solidFill>
                  <a:schemeClr val="bg2"/>
                </a:solidFill>
                <a:effectLst/>
                <a:latin typeface="Sylfaen" panose="010A0502050306030303" pitchFamily="18" charset="0"/>
                <a:ea typeface="Times New Roman" panose="02020603050405020304" pitchFamily="18" charset="0"/>
              </a:rPr>
              <a:t>A hyperlink is a link to information within that file or another file. </a:t>
            </a:r>
          </a:p>
          <a:p>
            <a:r>
              <a:rPr lang="en-US" sz="1800" dirty="0">
                <a:solidFill>
                  <a:schemeClr val="bg2"/>
                </a:solidFill>
                <a:effectLst/>
                <a:latin typeface="Sylfaen" panose="010A0502050306030303" pitchFamily="18" charset="0"/>
                <a:ea typeface="Times New Roman" panose="02020603050405020304" pitchFamily="18" charset="0"/>
              </a:rPr>
              <a:t>The hyperlinks are usually represented by colored words with underlines or images. </a:t>
            </a:r>
          </a:p>
          <a:p>
            <a:r>
              <a:rPr lang="en-US" sz="1800" dirty="0">
                <a:solidFill>
                  <a:schemeClr val="bg2"/>
                </a:solidFill>
                <a:effectLst/>
                <a:latin typeface="Sylfaen" panose="010A0502050306030303" pitchFamily="18" charset="0"/>
                <a:ea typeface="Times New Roman" panose="02020603050405020304" pitchFamily="18" charset="0"/>
              </a:rPr>
              <a:t>Although hyperlinks are most often found on Web pages, they can also be placed in a worksheet and used to quickly jump to a specific cell or range within the active worksheet, another worksheet, another workbook, or to other files, such as a Word document or a PowerPoint presentation, or sites on the Web.</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US"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015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91473900-7181-80EC-2225-A393C720566E}"/>
              </a:ext>
            </a:extLst>
          </p:cNvPr>
          <p:cNvPicPr>
            <a:picLocks noGrp="1" noChangeAspect="1"/>
          </p:cNvPicPr>
          <p:nvPr>
            <p:ph idx="1"/>
          </p:nvPr>
        </p:nvPicPr>
        <p:blipFill>
          <a:blip r:embed="rId2"/>
          <a:stretch>
            <a:fillRect/>
          </a:stretch>
        </p:blipFill>
        <p:spPr>
          <a:xfrm>
            <a:off x="838199" y="2107976"/>
            <a:ext cx="10143932" cy="456625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133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To use a hyperlink, you click anywhere inside the cell that contains the link.</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3387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6"/>
            </a:pPr>
            <a:r>
              <a:rPr lang="en-US" sz="1800" dirty="0">
                <a:solidFill>
                  <a:schemeClr val="bg2"/>
                </a:solidFill>
                <a:effectLst/>
                <a:latin typeface="Sylfaen" panose="010A0502050306030303" pitchFamily="18" charset="0"/>
                <a:ea typeface="Times New Roman" panose="02020603050405020304" pitchFamily="18" charset="0"/>
              </a:rPr>
              <a:t>Quick Quiz:</a:t>
            </a: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 _______ is a link in a file.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hyperlink)</a:t>
            </a:r>
          </a:p>
          <a:p>
            <a:pPr marL="0" marR="0" lvl="0" indent="0">
              <a:spcBef>
                <a:spcPts val="0"/>
              </a:spcBef>
              <a:spcAft>
                <a:spcPts val="0"/>
              </a:spcAft>
              <a:buNone/>
              <a:tabLst>
                <a:tab pos="4572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1800" dirty="0">
                <a:solidFill>
                  <a:schemeClr val="bg2"/>
                </a:solidFill>
                <a:effectLst/>
                <a:latin typeface="Sylfaen" panose="010A0502050306030303" pitchFamily="18" charset="0"/>
                <a:ea typeface="Times New Roman" panose="02020603050405020304" pitchFamily="18" charset="0"/>
              </a:rPr>
              <a:t>. To use a hyperlink, you click anywhere inside the cell that contains the link. </a:t>
            </a:r>
          </a:p>
          <a:p>
            <a:pPr marL="0" marR="0" lvl="0" indent="0">
              <a:spcBef>
                <a:spcPts val="0"/>
              </a:spcBef>
              <a:spcAft>
                <a:spcPts val="0"/>
              </a:spcAft>
              <a:buNone/>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Name five resources that a hyperlink can be connected to. </a:t>
            </a:r>
          </a:p>
          <a:p>
            <a:pPr marL="342900" marR="0" lvl="0" indent="-342900">
              <a:spcBef>
                <a:spcPts val="0"/>
              </a:spcBef>
              <a:spcAft>
                <a:spcPts val="0"/>
              </a:spcAft>
              <a:buFont typeface="Symbol" panose="05050102010706020507" pitchFamily="18" charset="2"/>
              <a:buChar char=""/>
              <a:tabLst>
                <a:tab pos="457200" algn="l"/>
              </a:tabLst>
            </a:pPr>
            <a:endParaRPr lang="en-US" sz="18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1800" dirty="0">
                <a:solidFill>
                  <a:schemeClr val="bg2"/>
                </a:solidFill>
                <a:effectLst/>
                <a:latin typeface="Sylfaen" panose="010A0502050306030303" pitchFamily="18" charset="0"/>
                <a:ea typeface="Times New Roman" panose="02020603050405020304" pitchFamily="18" charset="0"/>
              </a:rPr>
              <a:t>(Answer: Websites; files on your computer in Word documents, PowerPoint presentations, text files, and PDF documents; cells and cell ranges within the current workbook; email addresses; new documents created specifically as the source of the hyperlink.)</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7735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C8410440-7603-306D-EB7B-2EF8EC776F16}"/>
              </a:ext>
            </a:extLst>
          </p:cNvPr>
          <p:cNvPicPr>
            <a:picLocks noGrp="1" noChangeAspect="1"/>
          </p:cNvPicPr>
          <p:nvPr>
            <p:ph idx="1"/>
          </p:nvPr>
        </p:nvPicPr>
        <p:blipFill>
          <a:blip r:embed="rId2"/>
          <a:stretch>
            <a:fillRect/>
          </a:stretch>
        </p:blipFill>
        <p:spPr>
          <a:xfrm>
            <a:off x="838199" y="2161804"/>
            <a:ext cx="9436608" cy="459642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5576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Simplifying Formulas with Named Ranges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What is a named range.</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named ranges in formulas.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determine the scope of named ranges.</a:t>
            </a:r>
          </a:p>
          <a:p>
            <a:pPr marL="342900" marR="0" lvl="0" indent="-342900">
              <a:spcBef>
                <a:spcPts val="0"/>
              </a:spcBef>
              <a:spcAft>
                <a:spcPts val="0"/>
              </a:spcAft>
              <a:buFont typeface="Symbol" panose="05050102010706020507" pitchFamily="18" charset="2"/>
              <a:buChar char=""/>
              <a:tabLst>
                <a:tab pos="85725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857250" algn="l"/>
              </a:tabLst>
            </a:pPr>
            <a:r>
              <a:rPr lang="en-US" sz="1800" dirty="0">
                <a:solidFill>
                  <a:schemeClr val="bg2"/>
                </a:solidFill>
                <a:effectLst/>
                <a:latin typeface="Sylfaen" panose="010A0502050306030303" pitchFamily="18" charset="0"/>
                <a:ea typeface="Times New Roman" panose="02020603050405020304" pitchFamily="18" charset="0"/>
              </a:rPr>
              <a:t>How to use defined names in existing formulas. </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8999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A2FC1DF-38FD-DA12-E870-53F6EDECAAA6}"/>
              </a:ext>
            </a:extLst>
          </p:cNvPr>
          <p:cNvPicPr>
            <a:picLocks noGrp="1" noChangeAspect="1"/>
          </p:cNvPicPr>
          <p:nvPr>
            <p:ph idx="1"/>
          </p:nvPr>
        </p:nvPicPr>
        <p:blipFill>
          <a:blip r:embed="rId2"/>
          <a:stretch>
            <a:fillRect/>
          </a:stretch>
        </p:blipFill>
        <p:spPr>
          <a:xfrm>
            <a:off x="838199" y="2110681"/>
            <a:ext cx="9436608" cy="4215250"/>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892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Autofit/>
          </a:bodyPr>
          <a:lstStyle/>
          <a:p>
            <a:pPr marL="342900" marR="0" lvl="0" indent="-342900">
              <a:spcBef>
                <a:spcPts val="0"/>
              </a:spcBef>
              <a:spcAft>
                <a:spcPts val="0"/>
              </a:spcAft>
              <a:buFont typeface="+mj-lt"/>
              <a:buAutoNum type="arabicPeriod" startAt="7"/>
            </a:pPr>
            <a:r>
              <a:rPr lang="en-US" sz="2400" dirty="0">
                <a:solidFill>
                  <a:schemeClr val="bg2"/>
                </a:solidFill>
                <a:effectLst/>
                <a:latin typeface="Sylfaen" panose="010A0502050306030303" pitchFamily="18" charset="0"/>
                <a:ea typeface="Times New Roman" panose="02020603050405020304" pitchFamily="18" charset="0"/>
              </a:rPr>
              <a:t>Quick Quiz: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least productive way to define a named range is to select a range and enter the name in the Name box.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The name you use for a range should be short, meaningful, and descriptive.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True or False: You can use the Apply Names command for worksheet groups. </a:t>
            </a:r>
            <a:endParaRPr lang="en-CA" sz="24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3644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2000" i="1" u="sng" dirty="0">
                <a:solidFill>
                  <a:schemeClr val="bg1"/>
                </a:solidFill>
              </a:rPr>
              <a:t>Before we start</a:t>
            </a:r>
          </a:p>
          <a:p>
            <a:pPr marL="0" indent="0">
              <a:buNone/>
            </a:pPr>
            <a:r>
              <a:rPr lang="en-US" sz="2000" dirty="0">
                <a:solidFill>
                  <a:schemeClr val="bg1"/>
                </a:solidFill>
              </a:rPr>
              <a:t>Quick Quiz from last class:</a:t>
            </a:r>
          </a:p>
          <a:p>
            <a:pPr marL="0" indent="0">
              <a:buNone/>
            </a:pPr>
            <a:r>
              <a:rPr lang="en-US" sz="2000" dirty="0">
                <a:solidFill>
                  <a:schemeClr val="bg1"/>
                </a:solidFill>
              </a:rPr>
              <a:t>2. Correct the given VLOOKUP formula according to information shown?</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749BF1CF-D005-E330-A93E-E317BCF68FAA}"/>
              </a:ext>
            </a:extLst>
          </p:cNvPr>
          <p:cNvPicPr>
            <a:picLocks noChangeAspect="1"/>
          </p:cNvPicPr>
          <p:nvPr/>
        </p:nvPicPr>
        <p:blipFill>
          <a:blip r:embed="rId2"/>
          <a:stretch>
            <a:fillRect/>
          </a:stretch>
        </p:blipFill>
        <p:spPr>
          <a:xfrm>
            <a:off x="1550008" y="3553263"/>
            <a:ext cx="9293940" cy="2634812"/>
          </a:xfrm>
          <a:prstGeom prst="rect">
            <a:avLst/>
          </a:prstGeom>
        </p:spPr>
      </p:pic>
    </p:spTree>
    <p:extLst>
      <p:ext uri="{BB962C8B-B14F-4D97-AF65-F5344CB8AC3E}">
        <p14:creationId xmlns:p14="http://schemas.microsoft.com/office/powerpoint/2010/main" val="219337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174416"/>
            <a:ext cx="9406666" cy="3526144"/>
          </a:xfrm>
        </p:spPr>
        <p:txBody>
          <a:bodyPr>
            <a:noAutofit/>
          </a:bodyPr>
          <a:lstStyle/>
          <a:p>
            <a:pPr marL="342900" marR="0" lvl="0" indent="-342900">
              <a:spcBef>
                <a:spcPts val="0"/>
              </a:spcBef>
              <a:spcAft>
                <a:spcPts val="0"/>
              </a:spcAft>
              <a:buFont typeface="+mj-lt"/>
              <a:buAutoNum type="arabicPeriod" startAt="7"/>
            </a:pPr>
            <a:r>
              <a:rPr lang="en-US" sz="2000" dirty="0">
                <a:solidFill>
                  <a:schemeClr val="bg2"/>
                </a:solidFill>
                <a:effectLst/>
                <a:latin typeface="Sylfaen" panose="010A0502050306030303" pitchFamily="18" charset="0"/>
                <a:ea typeface="Times New Roman" panose="02020603050405020304" pitchFamily="18" charset="0"/>
              </a:rPr>
              <a:t>Quick Quiz: </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A named range can refer to any cell or cell range within a workbook. </a:t>
            </a: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The least productive way to define a named range is to select a range and enter the name in the Name box.</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sz="2000" dirty="0">
                <a:solidFill>
                  <a:schemeClr val="bg2"/>
                </a:solidFill>
                <a:effectLst/>
                <a:latin typeface="Sylfaen" panose="010A0502050306030303" pitchFamily="18" charset="0"/>
                <a:ea typeface="Times New Roman" panose="02020603050405020304" pitchFamily="18" charset="0"/>
              </a:rPr>
              <a:t>: The name you use for a range should be short, meaningful, and descriptive.</a:t>
            </a: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By default, Excel treats named ranges as __________ cell references.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absolute)</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______ scope is used to avoid name conflicts that would occur when the same name is duplicated across multiple worksheets. </a:t>
            </a:r>
          </a:p>
          <a:p>
            <a:pPr marL="0" marR="0" lvl="0" indent="0">
              <a:spcBef>
                <a:spcPts val="0"/>
              </a:spcBef>
              <a:spcAft>
                <a:spcPts val="0"/>
              </a:spcAft>
              <a:buNone/>
              <a:tabLst>
                <a:tab pos="457200" algn="l"/>
              </a:tabLst>
            </a:pPr>
            <a:endParaRPr lang="en-US" sz="20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000" dirty="0">
                <a:solidFill>
                  <a:schemeClr val="bg2"/>
                </a:solidFill>
                <a:effectLst/>
                <a:latin typeface="Sylfaen" panose="010A0502050306030303" pitchFamily="18" charset="0"/>
                <a:ea typeface="Times New Roman" panose="02020603050405020304" pitchFamily="18" charset="0"/>
              </a:rPr>
              <a:t>(Answer: Local)</a:t>
            </a:r>
          </a:p>
          <a:p>
            <a:pPr marL="0" marR="0" lvl="0" indent="0">
              <a:spcBef>
                <a:spcPts val="0"/>
              </a:spcBef>
              <a:spcAft>
                <a:spcPts val="0"/>
              </a:spcAft>
              <a:buNone/>
              <a:tabLst>
                <a:tab pos="457200" algn="l"/>
              </a:tabLst>
            </a:pPr>
            <a:endParaRPr lang="en-CA" sz="20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0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000" dirty="0">
                <a:solidFill>
                  <a:schemeClr val="bg2"/>
                </a:solidFill>
                <a:effectLst/>
                <a:latin typeface="Sylfaen" panose="010A0502050306030303" pitchFamily="18" charset="0"/>
                <a:ea typeface="Times New Roman" panose="02020603050405020304" pitchFamily="18" charset="0"/>
              </a:rPr>
              <a:t>: You can use the Apply Names command for worksheet groups.</a:t>
            </a:r>
            <a:endParaRPr lang="en-CA" sz="2000" dirty="0">
              <a:solidFill>
                <a:schemeClr val="bg2"/>
              </a:solidFill>
              <a:effectLst/>
              <a:latin typeface="Times New Roman" panose="02020603050405020304" pitchFamily="18" charset="0"/>
              <a:ea typeface="Times New Roman" panose="02020603050405020304" pitchFamily="18" charset="0"/>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524801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indent="0">
              <a:buNone/>
            </a:pPr>
            <a:r>
              <a:rPr lang="en-US" sz="2000" dirty="0">
                <a:solidFill>
                  <a:schemeClr val="bg1"/>
                </a:solidFill>
              </a:rPr>
              <a:t>You should know:</a:t>
            </a:r>
          </a:p>
          <a:p>
            <a:pPr marL="0" indent="0">
              <a:buNone/>
            </a:pPr>
            <a:endParaRPr lang="en-US" sz="2000" dirty="0">
              <a:solidFill>
                <a:schemeClr val="bg1"/>
              </a:solidFill>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set up a workbook template.</a:t>
            </a:r>
          </a:p>
          <a:p>
            <a:pPr marL="0" marR="0" lvl="0" indent="0">
              <a:spcBef>
                <a:spcPts val="0"/>
              </a:spcBef>
              <a:spcAft>
                <a:spcPts val="0"/>
              </a:spcAft>
              <a:buNone/>
              <a:tabLst>
                <a:tab pos="228600" algn="l"/>
              </a:tabLst>
            </a:pPr>
            <a:endParaRPr lang="en-CA" sz="18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228600" algn="l"/>
              </a:tabLst>
            </a:pPr>
            <a:r>
              <a:rPr lang="en-US" sz="1800" dirty="0">
                <a:solidFill>
                  <a:schemeClr val="bg2"/>
                </a:solidFill>
                <a:effectLst/>
                <a:latin typeface="Sylfaen" panose="010A0502050306030303" pitchFamily="18" charset="0"/>
                <a:ea typeface="Times New Roman" panose="02020603050405020304" pitchFamily="18" charset="0"/>
              </a:rPr>
              <a:t>How to create a workbook based on a template.</a:t>
            </a:r>
            <a:endParaRPr lang="en-CA" sz="18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0956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Exploring Workbook Templates</a:t>
            </a:r>
          </a:p>
          <a:p>
            <a:pPr marL="0" indent="0">
              <a:buNone/>
            </a:pPr>
            <a:endParaRPr lang="en-US" sz="2000" dirty="0">
              <a:solidFill>
                <a:schemeClr val="bg1"/>
              </a:solidFill>
            </a:endParaRPr>
          </a:p>
          <a:p>
            <a:pPr marL="0" marR="0" indent="0">
              <a:spcBef>
                <a:spcPts val="0"/>
              </a:spcBef>
              <a:spcAft>
                <a:spcPts val="0"/>
              </a:spcAft>
              <a:buNone/>
            </a:pPr>
            <a:endParaRPr lang="en-US" sz="2400" dirty="0">
              <a:solidFill>
                <a:schemeClr val="bg2"/>
              </a:solidFill>
              <a:effectLst/>
              <a:latin typeface="Sylfaen" panose="010A0502050306030303" pitchFamily="18" charset="0"/>
              <a:ea typeface="Times New Roman" panose="02020603050405020304" pitchFamily="18" charset="0"/>
            </a:endParaRPr>
          </a:p>
          <a:p>
            <a:pPr marL="0" marR="0" indent="0" algn="just">
              <a:spcBef>
                <a:spcPts val="0"/>
              </a:spcBef>
              <a:spcAft>
                <a:spcPts val="0"/>
              </a:spcAft>
              <a:buNone/>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A custom template is a workbook template you create that is ready to run with the formulas for all calculations included as well as all formatting. </a:t>
            </a:r>
            <a:endParaRPr lang="en-CA" sz="2400" dirty="0">
              <a:solidFill>
                <a:schemeClr val="bg2"/>
              </a:solidFill>
              <a:effectLst/>
              <a:highlight>
                <a:srgbClr val="800080"/>
              </a:highlight>
              <a:latin typeface="Times New Roman" panose="02020603050405020304" pitchFamily="18" charset="0"/>
              <a:ea typeface="Times New Roman" panose="02020603050405020304" pitchFamily="18" charset="0"/>
            </a:endParaRP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065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554EAAF-332E-0BE7-96C4-156322443507}"/>
              </a:ext>
            </a:extLst>
          </p:cNvPr>
          <p:cNvPicPr>
            <a:picLocks noGrp="1" noChangeAspect="1"/>
          </p:cNvPicPr>
          <p:nvPr>
            <p:ph idx="1"/>
          </p:nvPr>
        </p:nvPicPr>
        <p:blipFill>
          <a:blip r:embed="rId2"/>
          <a:stretch>
            <a:fillRect/>
          </a:stretch>
        </p:blipFill>
        <p:spPr>
          <a:xfrm>
            <a:off x="838199" y="2174530"/>
            <a:ext cx="9436608" cy="250893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712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a:solidFill>
            <a:schemeClr val="accent5"/>
          </a:solidFill>
          <a:ln>
            <a:noFill/>
          </a:ln>
        </p:spPr>
        <p:style>
          <a:lnRef idx="0">
            <a:scrgbClr r="0" g="0" b="0"/>
          </a:lnRef>
          <a:fillRef idx="0">
            <a:scrgbClr r="0" g="0" b="0"/>
          </a:fillRef>
          <a:effectRef idx="0">
            <a:scrgbClr r="0" g="0" b="0"/>
          </a:effectRef>
          <a:fontRef idx="minor">
            <a:schemeClr val="lt1"/>
          </a:fontRef>
        </p:style>
        <p:txBody>
          <a:bodyPr>
            <a:normAutofit lnSpcReduction="10000"/>
          </a:bodyPr>
          <a:lstStyle/>
          <a:p>
            <a:pPr marL="0" indent="0">
              <a:buNone/>
            </a:pPr>
            <a:r>
              <a:rPr lang="en-US" sz="1800" dirty="0">
                <a:ln w="0"/>
                <a:solidFill>
                  <a:schemeClr val="tx1"/>
                </a:solidFill>
                <a:effectLst>
                  <a:outerShdw blurRad="38100" dist="19050" dir="2700000" algn="tl" rotWithShape="0">
                    <a:schemeClr val="dk1">
                      <a:alpha val="40000"/>
                    </a:schemeClr>
                  </a:outerShdw>
                </a:effectLst>
              </a:rPr>
              <a:t>The following are just some of the advantages of using a template to create multiple workbooks with the same features: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save time and ensure consistency in the design and content of workbooks because all labels, formatting, and formulas are entered once.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ensure accuracy because formulas can be entered and verified once, and then used with confidence in all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standardize the appearance and content of workbooks. </a:t>
            </a:r>
          </a:p>
          <a:p>
            <a:pPr marL="0" indent="0">
              <a:buNone/>
            </a:pPr>
            <a:r>
              <a:rPr lang="en-US" sz="1800" dirty="0">
                <a:ln w="0"/>
                <a:solidFill>
                  <a:schemeClr val="tx1"/>
                </a:solidFill>
                <a:effectLst>
                  <a:outerShdw blurRad="38100" dist="19050" dir="2700000" algn="tl" rotWithShape="0">
                    <a:schemeClr val="dk1">
                      <a:alpha val="40000"/>
                    </a:schemeClr>
                  </a:outerShdw>
                </a:effectLst>
              </a:rPr>
              <a:t>• Templates prevent data from being overwritten when an existing workbook is inadvertently saved with new data rather than saved as a new workbook. </a:t>
            </a:r>
          </a:p>
          <a:p>
            <a:pPr marL="0" indent="0">
              <a:buNone/>
            </a:pPr>
            <a:r>
              <a:rPr lang="en-US" sz="1800" dirty="0">
                <a:ln w="0"/>
                <a:solidFill>
                  <a:schemeClr val="tx1"/>
                </a:solidFill>
                <a:effectLst>
                  <a:outerShdw blurRad="38100" dist="19050" dir="2700000" algn="tl" rotWithShape="0">
                    <a:schemeClr val="dk1">
                      <a:alpha val="40000"/>
                    </a:schemeClr>
                  </a:outerShdw>
                </a:effectLst>
              </a:rPr>
              <a:t>If you are part of a team that needs to create the same type of workbook repeatedly, it’s a good idea to use a template to both save time and ensure consistency in the design and content of the workbooks.</a:t>
            </a:r>
            <a:endParaRPr lang="en-CA" sz="1800"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8921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D5A213E-5890-9877-6836-78A48112B460}"/>
              </a:ext>
            </a:extLst>
          </p:cNvPr>
          <p:cNvSpPr txBox="1"/>
          <p:nvPr/>
        </p:nvSpPr>
        <p:spPr>
          <a:xfrm>
            <a:off x="1683990" y="3372625"/>
            <a:ext cx="3414753" cy="480060"/>
          </a:xfrm>
          <a:prstGeom prst="plaqu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save time and ensure consistency</a:t>
            </a:r>
            <a:endParaRPr lang="en-CA" dirty="0"/>
          </a:p>
        </p:txBody>
      </p:sp>
      <p:sp>
        <p:nvSpPr>
          <p:cNvPr id="8" name="TextBox 7">
            <a:extLst>
              <a:ext uri="{FF2B5EF4-FFF2-40B4-BE49-F238E27FC236}">
                <a16:creationId xmlns:a16="http://schemas.microsoft.com/office/drawing/2014/main" id="{ED0946C4-89FA-C576-6142-669A2DA1E944}"/>
              </a:ext>
            </a:extLst>
          </p:cNvPr>
          <p:cNvSpPr txBox="1"/>
          <p:nvPr/>
        </p:nvSpPr>
        <p:spPr>
          <a:xfrm>
            <a:off x="4038169" y="4122620"/>
            <a:ext cx="2121148" cy="462201"/>
          </a:xfrm>
          <a:prstGeom prst="hexagon">
            <a:avLst/>
          </a:prstGeom>
        </p:spPr>
        <p:style>
          <a:lnRef idx="0">
            <a:schemeClr val="accent5"/>
          </a:lnRef>
          <a:fillRef idx="3">
            <a:schemeClr val="accent5"/>
          </a:fillRef>
          <a:effectRef idx="3">
            <a:schemeClr val="accent5"/>
          </a:effectRef>
          <a:fontRef idx="minor">
            <a:schemeClr val="lt1"/>
          </a:fontRef>
        </p:style>
        <p:txBody>
          <a:bodyPr wrap="none" rtlCol="0">
            <a:spAutoFit/>
          </a:bodyPr>
          <a:lstStyle/>
          <a:p>
            <a:r>
              <a:rPr lang="en-US" dirty="0">
                <a:ln w="0"/>
                <a:solidFill>
                  <a:schemeClr val="tx1"/>
                </a:solidFill>
                <a:effectLst>
                  <a:outerShdw blurRad="38100" dist="19050" dir="2700000" algn="tl" rotWithShape="0">
                    <a:schemeClr val="dk1">
                      <a:alpha val="40000"/>
                    </a:schemeClr>
                  </a:outerShdw>
                </a:effectLst>
              </a:rPr>
              <a:t>ensure</a:t>
            </a:r>
            <a:r>
              <a:rPr lang="en-US" sz="1800" dirty="0">
                <a:ln w="0"/>
                <a:solidFill>
                  <a:schemeClr val="tx1"/>
                </a:solidFill>
                <a:effectLst>
                  <a:outerShdw blurRad="38100" dist="19050" dir="2700000" algn="tl" rotWithShape="0">
                    <a:schemeClr val="dk1">
                      <a:alpha val="40000"/>
                    </a:schemeClr>
                  </a:outerShdw>
                </a:effectLst>
              </a:rPr>
              <a:t> accuracy</a:t>
            </a:r>
            <a:endParaRPr lang="en-CA" dirty="0"/>
          </a:p>
        </p:txBody>
      </p:sp>
      <p:sp>
        <p:nvSpPr>
          <p:cNvPr id="9" name="TextBox 8">
            <a:extLst>
              <a:ext uri="{FF2B5EF4-FFF2-40B4-BE49-F238E27FC236}">
                <a16:creationId xmlns:a16="http://schemas.microsoft.com/office/drawing/2014/main" id="{A68DD9C7-3037-C45E-52EB-E7B7D25E1725}"/>
              </a:ext>
            </a:extLst>
          </p:cNvPr>
          <p:cNvSpPr txBox="1"/>
          <p:nvPr/>
        </p:nvSpPr>
        <p:spPr>
          <a:xfrm>
            <a:off x="5809995" y="4744853"/>
            <a:ext cx="4046264" cy="480060"/>
          </a:xfrm>
          <a:prstGeom prst="plaque">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standardize the appearance and content</a:t>
            </a:r>
            <a:endParaRPr lang="en-CA" dirty="0"/>
          </a:p>
        </p:txBody>
      </p:sp>
      <p:sp>
        <p:nvSpPr>
          <p:cNvPr id="11" name="TextBox 10">
            <a:extLst>
              <a:ext uri="{FF2B5EF4-FFF2-40B4-BE49-F238E27FC236}">
                <a16:creationId xmlns:a16="http://schemas.microsoft.com/office/drawing/2014/main" id="{2B230138-66D6-3CF9-A74F-63A717C3A26B}"/>
              </a:ext>
            </a:extLst>
          </p:cNvPr>
          <p:cNvSpPr txBox="1"/>
          <p:nvPr/>
        </p:nvSpPr>
        <p:spPr>
          <a:xfrm>
            <a:off x="2888739" y="5580579"/>
            <a:ext cx="4420007" cy="451485"/>
          </a:xfrm>
          <a:prstGeom prst="hexag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n-US" sz="1800" dirty="0">
                <a:ln w="0"/>
                <a:solidFill>
                  <a:schemeClr val="tx1"/>
                </a:solidFill>
                <a:effectLst>
                  <a:outerShdw blurRad="38100" dist="19050" dir="2700000" algn="tl" rotWithShape="0">
                    <a:schemeClr val="dk1">
                      <a:alpha val="40000"/>
                    </a:schemeClr>
                  </a:outerShdw>
                </a:effectLst>
              </a:rPr>
              <a:t>prevent data from being overwritten</a:t>
            </a:r>
            <a:endParaRPr lang="en-CA" dirty="0"/>
          </a:p>
        </p:txBody>
      </p:sp>
      <p:sp>
        <p:nvSpPr>
          <p:cNvPr id="13" name="TextBox 12">
            <a:extLst>
              <a:ext uri="{FF2B5EF4-FFF2-40B4-BE49-F238E27FC236}">
                <a16:creationId xmlns:a16="http://schemas.microsoft.com/office/drawing/2014/main" id="{C84DCA73-54C2-2308-22DF-3243B99D7839}"/>
              </a:ext>
            </a:extLst>
          </p:cNvPr>
          <p:cNvSpPr txBox="1"/>
          <p:nvPr/>
        </p:nvSpPr>
        <p:spPr>
          <a:xfrm>
            <a:off x="3400245" y="2493739"/>
            <a:ext cx="4819501" cy="5232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2800" dirty="0">
                <a:ln w="0"/>
                <a:solidFill>
                  <a:schemeClr val="bg1"/>
                </a:solidFill>
                <a:effectLst>
                  <a:outerShdw blurRad="38100" dist="19050" dir="2700000" algn="tl" rotWithShape="0">
                    <a:schemeClr val="dk1">
                      <a:alpha val="40000"/>
                    </a:schemeClr>
                  </a:outerShdw>
                </a:effectLst>
              </a:rPr>
              <a:t>Advantages of using a template</a:t>
            </a:r>
            <a:endParaRPr lang="en-CA" sz="2800" dirty="0">
              <a:solidFill>
                <a:schemeClr val="bg1"/>
              </a:solidFill>
            </a:endParaRPr>
          </a:p>
        </p:txBody>
      </p:sp>
    </p:spTree>
    <p:extLst>
      <p:ext uri="{BB962C8B-B14F-4D97-AF65-F5344CB8AC3E}">
        <p14:creationId xmlns:p14="http://schemas.microsoft.com/office/powerpoint/2010/main" val="3757702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latin typeface="Sylfaen" panose="010A0502050306030303" pitchFamily="18" charset="0"/>
                <a:ea typeface="Times New Roman" panose="02020603050405020304" pitchFamily="18" charset="0"/>
              </a:rPr>
              <a:t>True/False: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4842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startAt="8"/>
            </a:pPr>
            <a:r>
              <a:rPr lang="en-US" dirty="0">
                <a:solidFill>
                  <a:schemeClr val="bg2"/>
                </a:solidFill>
                <a:effectLst/>
                <a:latin typeface="Sylfaen" panose="010A0502050306030303" pitchFamily="18" charset="0"/>
                <a:ea typeface="Times New Roman" panose="02020603050405020304" pitchFamily="18" charset="0"/>
              </a:rPr>
              <a:t>Quick Quiz:</a:t>
            </a:r>
            <a:endParaRPr lang="en-CA"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True</a:t>
            </a:r>
            <a:r>
              <a:rPr lang="en-US" dirty="0">
                <a:solidFill>
                  <a:schemeClr val="bg2"/>
                </a:solidFill>
                <a:effectLst/>
                <a:latin typeface="Sylfaen" panose="010A0502050306030303" pitchFamily="18" charset="0"/>
                <a:ea typeface="Times New Roman" panose="02020603050405020304" pitchFamily="18" charset="0"/>
              </a:rPr>
              <a:t>. You can create a workbook with all the formulas and formatting you need and then save it as a template on which you can base other workbooks. </a:t>
            </a:r>
          </a:p>
          <a:p>
            <a:pPr marL="0" marR="0" lvl="0" indent="0">
              <a:spcBef>
                <a:spcPts val="0"/>
              </a:spcBef>
              <a:spcAft>
                <a:spcPts val="0"/>
              </a:spcAft>
              <a:buNone/>
              <a:tabLst>
                <a:tab pos="457200" algn="l"/>
              </a:tabLst>
            </a:pPr>
            <a:endParaRPr lang="en-US" dirty="0">
              <a:solidFill>
                <a:schemeClr val="bg2"/>
              </a:solidFill>
              <a:effectLst/>
              <a:latin typeface="Sylfaen" panose="010A0502050306030303"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dirty="0">
                <a:solidFill>
                  <a:schemeClr val="bg2"/>
                </a:solidFill>
                <a:effectLst/>
                <a:latin typeface="Sylfaen" panose="010A0502050306030303" pitchFamily="18" charset="0"/>
                <a:ea typeface="Times New Roman" panose="02020603050405020304" pitchFamily="18" charset="0"/>
              </a:rPr>
              <a:t>: There are three ways to create a workbook based on a template. </a:t>
            </a: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98037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14DF94E-DCB4-DD71-21DF-0C3727B2C1C2}"/>
              </a:ext>
            </a:extLst>
          </p:cNvPr>
          <p:cNvPicPr>
            <a:picLocks noGrp="1" noChangeAspect="1"/>
          </p:cNvPicPr>
          <p:nvPr>
            <p:ph idx="1"/>
          </p:nvPr>
        </p:nvPicPr>
        <p:blipFill>
          <a:blip r:embed="rId2"/>
          <a:stretch>
            <a:fillRect/>
          </a:stretch>
        </p:blipFill>
        <p:spPr>
          <a:xfrm>
            <a:off x="838199" y="2141534"/>
            <a:ext cx="9436608" cy="4360724"/>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00958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0208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83880" cy="3789089"/>
          </a:xfrm>
        </p:spPr>
        <p:txBody>
          <a:bodyPr numCol="3" anchor="b">
            <a:noAutofit/>
          </a:bodyPr>
          <a:lstStyle/>
          <a:p>
            <a:pPr marL="0" indent="0">
              <a:buNone/>
            </a:pPr>
            <a:r>
              <a:rPr lang="en-US" u="sng" dirty="0">
                <a:solidFill>
                  <a:schemeClr val="bg2"/>
                </a:solidFill>
                <a:effectLst/>
                <a:latin typeface="Times New Roman" panose="02020603050405020304" pitchFamily="18" charset="0"/>
                <a:ea typeface="SimSun" panose="02010600030101010101" pitchFamily="2" charset="-122"/>
              </a:rPr>
              <a:t>Module Objectives</a:t>
            </a:r>
          </a:p>
          <a:p>
            <a:r>
              <a:rPr lang="en-US" sz="2400" dirty="0">
                <a:solidFill>
                  <a:schemeClr val="bg2"/>
                </a:solidFill>
                <a:effectLst/>
                <a:latin typeface="Times New Roman" panose="02020603050405020304" pitchFamily="18" charset="0"/>
                <a:ea typeface="SimSun" panose="02010600030101010101" pitchFamily="2" charset="-122"/>
              </a:rPr>
              <a:t> Section 5.1</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Copy worksheets between workbooks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View a workbook in multiple windows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Organize worksheets in a worksheet group</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 3-D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 Section 5.2</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Write an external reference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Manage the security features of linked documents</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hyperlink to a document source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Link to an email address</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US" sz="2400" dirty="0">
              <a:solidFill>
                <a:schemeClr val="bg2"/>
              </a:solidFill>
              <a:effectLst/>
              <a:latin typeface="Times New Roman" panose="02020603050405020304" pitchFamily="18" charset="0"/>
              <a:ea typeface="SimSun" panose="02010600030101010101" pitchFamily="2" charset="-122"/>
            </a:endParaRPr>
          </a:p>
          <a:p>
            <a:r>
              <a:rPr lang="en-US" sz="2400" dirty="0">
                <a:solidFill>
                  <a:schemeClr val="bg2"/>
                </a:solidFill>
                <a:effectLst/>
                <a:latin typeface="Times New Roman" panose="02020603050405020304" pitchFamily="18" charset="0"/>
                <a:ea typeface="SimSun" panose="02010600030101010101" pitchFamily="2" charset="-122"/>
              </a:rPr>
              <a:t>Section 5.3</a:t>
            </a:r>
            <a:endParaRPr lang="en-CA" sz="24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and apply a named range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Work with name scope</a:t>
            </a:r>
            <a:endParaRPr lang="en-CA" sz="2000" dirty="0">
              <a:solidFill>
                <a:schemeClr val="bg2"/>
              </a:solidFill>
              <a:effectLst/>
              <a:latin typeface="Times New Roman" panose="02020603050405020304" pitchFamily="18" charset="0"/>
              <a:ea typeface="Times New Roman" panose="02020603050405020304" pitchFamily="18" charset="0"/>
            </a:endParaRPr>
          </a:p>
          <a:p>
            <a:pPr marL="800100" lvl="1" indent="-342900">
              <a:buFont typeface="Symbol" panose="05050102010706020507" pitchFamily="18" charset="2"/>
              <a:buChar char=""/>
            </a:pPr>
            <a:r>
              <a:rPr lang="en-US" sz="2000" dirty="0">
                <a:solidFill>
                  <a:schemeClr val="bg2"/>
                </a:solidFill>
                <a:effectLst/>
                <a:latin typeface="Times New Roman" panose="02020603050405020304" pitchFamily="18" charset="0"/>
                <a:ea typeface="SimSun" panose="02010600030101010101" pitchFamily="2" charset="-122"/>
              </a:rPr>
              <a:t>Create a workbook template</a:t>
            </a:r>
            <a:endParaRPr lang="en-CA" sz="2000" dirty="0">
              <a:solidFill>
                <a:schemeClr val="bg2"/>
              </a:solidFill>
              <a:effectLst/>
              <a:latin typeface="Times New Roman" panose="02020603050405020304" pitchFamily="18" charset="0"/>
              <a:ea typeface="Times New Roman" panose="02020603050405020304" pitchFamily="18" charset="0"/>
            </a:endParaRPr>
          </a:p>
          <a:p>
            <a:endParaRPr lang="en-CA" sz="24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2"/>
                </a:solidFill>
              </a:rPr>
              <a:t>Working with Multiple Worksheets.</a:t>
            </a:r>
          </a:p>
          <a:p>
            <a:pPr marL="0" indent="0">
              <a:buNone/>
            </a:pPr>
            <a:endParaRPr lang="en-US" sz="2000" dirty="0">
              <a:solidFill>
                <a:schemeClr val="bg2"/>
              </a:solidFill>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A workbook can contain one or several worksheets. This feature gives you the ability to organize your data better.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Many times a workbook has a massive amount of data. By dividing that data up into worksheets it is much more manageable and accessible. </a:t>
            </a:r>
          </a:p>
          <a:p>
            <a:pPr marL="0" marR="0" indent="0">
              <a:spcBef>
                <a:spcPts val="0"/>
              </a:spcBef>
              <a:spcAft>
                <a:spcPts val="0"/>
              </a:spcAft>
              <a:buNone/>
            </a:pPr>
            <a:endParaRPr lang="en-US" sz="2000" dirty="0">
              <a:solidFill>
                <a:schemeClr val="bg2"/>
              </a:solidFill>
              <a:latin typeface="Sylfaen" panose="010A0502050306030303" pitchFamily="18" charset="0"/>
              <a:ea typeface="Times New Roman" panose="02020603050405020304" pitchFamily="18" charset="0"/>
            </a:endParaRPr>
          </a:p>
          <a:p>
            <a:pPr marL="0" marR="0" indent="0">
              <a:spcBef>
                <a:spcPts val="0"/>
              </a:spcBef>
              <a:spcAft>
                <a:spcPts val="0"/>
              </a:spcAft>
              <a:buNone/>
            </a:pPr>
            <a:r>
              <a:rPr lang="en-US" sz="2000" dirty="0">
                <a:solidFill>
                  <a:schemeClr val="bg2"/>
                </a:solidFill>
                <a:effectLst/>
                <a:latin typeface="Sylfaen" panose="010A0502050306030303" pitchFamily="18" charset="0"/>
                <a:ea typeface="Times New Roman" panose="02020603050405020304" pitchFamily="18" charset="0"/>
              </a:rPr>
              <a:t>Often times, a worksheet at the front of the workbook will summarize the data on the rest of the worksheets. This provides an opportunity to view summarized data without having to look at the rest of the data unless you want to.</a:t>
            </a:r>
            <a:endParaRPr lang="en-CA" sz="2000" dirty="0">
              <a:solidFill>
                <a:schemeClr val="bg2"/>
              </a:solidFill>
              <a:effectLst/>
              <a:latin typeface="Times New Roman" panose="02020603050405020304" pitchFamily="18" charset="0"/>
              <a:ea typeface="Times New Roman" panose="02020603050405020304" pitchFamily="18" charset="0"/>
            </a:endParaRPr>
          </a:p>
          <a:p>
            <a:pPr marL="0" indent="0">
              <a:buNone/>
            </a:pP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3060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8B6748D9-2C24-545A-57F5-013B7962E0C2}"/>
              </a:ext>
            </a:extLst>
          </p:cNvPr>
          <p:cNvPicPr>
            <a:picLocks noGrp="1" noChangeAspect="1"/>
          </p:cNvPicPr>
          <p:nvPr>
            <p:ph idx="1"/>
          </p:nvPr>
        </p:nvPicPr>
        <p:blipFill>
          <a:blip r:embed="rId2"/>
          <a:stretch>
            <a:fillRect/>
          </a:stretch>
        </p:blipFill>
        <p:spPr>
          <a:xfrm>
            <a:off x="838199" y="2110681"/>
            <a:ext cx="9437440" cy="4198269"/>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48278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3200" dirty="0">
                <a:solidFill>
                  <a:schemeClr val="bg2"/>
                </a:solidFill>
                <a:effectLst/>
                <a:latin typeface="Sylfaen" panose="010A0502050306030303" pitchFamily="18" charset="0"/>
                <a:ea typeface="Times New Roman" panose="02020603050405020304" pitchFamily="18" charset="0"/>
              </a:rPr>
              <a:t>Quick Quiz:</a:t>
            </a: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CA" sz="32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3200" dirty="0">
                <a:solidFill>
                  <a:schemeClr val="bg2"/>
                </a:solidFill>
                <a:effectLst/>
                <a:latin typeface="Sylfaen" panose="010A0502050306030303" pitchFamily="18" charset="0"/>
                <a:ea typeface="Times New Roman" panose="02020603050405020304" pitchFamily="18" charset="0"/>
              </a:rPr>
              <a:t>True/False. The fastest way to copy an entire worksheet to press and hold the Alt key as you drag and drop the sheet tab.</a:t>
            </a:r>
            <a:endParaRPr lang="en-CA" sz="32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5637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342900" marR="0" lvl="0" indent="-342900">
              <a:spcBef>
                <a:spcPts val="0"/>
              </a:spcBef>
              <a:spcAft>
                <a:spcPts val="0"/>
              </a:spcAft>
              <a:buFont typeface="+mj-lt"/>
              <a:buAutoNum type="arabicPeriod"/>
            </a:pPr>
            <a:r>
              <a:rPr lang="en-US" sz="2400" dirty="0">
                <a:solidFill>
                  <a:schemeClr val="bg2"/>
                </a:solidFill>
                <a:effectLst/>
                <a:latin typeface="Sylfaen" panose="010A0502050306030303" pitchFamily="18" charset="0"/>
                <a:ea typeface="Times New Roman" panose="02020603050405020304" pitchFamily="18" charset="0"/>
              </a:rPr>
              <a:t>Quick Quiz:</a:t>
            </a: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What is the first step in copying worksheets to another workbook?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marR="0" lvl="0" indent="0">
              <a:spcBef>
                <a:spcPts val="0"/>
              </a:spcBef>
              <a:spcAft>
                <a:spcPts val="0"/>
              </a:spcAft>
              <a:buNone/>
              <a:tabLst>
                <a:tab pos="457200" algn="l"/>
              </a:tabLst>
            </a:pPr>
            <a:r>
              <a:rPr lang="en-US" sz="2400" dirty="0">
                <a:solidFill>
                  <a:schemeClr val="bg2"/>
                </a:solidFill>
                <a:effectLst/>
                <a:latin typeface="Sylfaen" panose="010A0502050306030303" pitchFamily="18" charset="0"/>
                <a:ea typeface="Times New Roman" panose="02020603050405020304" pitchFamily="18" charset="0"/>
              </a:rPr>
              <a:t>(Answer: select the sheet tabs you want to copy)</a:t>
            </a:r>
          </a:p>
          <a:p>
            <a:pPr marL="0" marR="0" lvl="0" indent="0">
              <a:spcBef>
                <a:spcPts val="0"/>
              </a:spcBef>
              <a:spcAft>
                <a:spcPts val="0"/>
              </a:spcAft>
              <a:buNone/>
              <a:tabLst>
                <a:tab pos="457200" algn="l"/>
              </a:tabLst>
            </a:pPr>
            <a:endParaRPr lang="en-CA" sz="2400" dirty="0">
              <a:solidFill>
                <a:schemeClr val="bg2"/>
              </a:solidFill>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Symbol" panose="05050102010706020507" pitchFamily="18" charset="2"/>
              <a:buChar char=""/>
              <a:tabLst>
                <a:tab pos="457200" algn="l"/>
              </a:tabLst>
            </a:pPr>
            <a:r>
              <a:rPr lang="en-US" sz="2400" dirty="0">
                <a:solidFill>
                  <a:schemeClr val="bg2"/>
                </a:solidFill>
                <a:effectLst/>
                <a:highlight>
                  <a:srgbClr val="800080"/>
                </a:highlight>
                <a:latin typeface="Sylfaen" panose="010A0502050306030303" pitchFamily="18" charset="0"/>
                <a:ea typeface="Times New Roman" panose="02020603050405020304" pitchFamily="18" charset="0"/>
              </a:rPr>
              <a:t>False.</a:t>
            </a:r>
            <a:r>
              <a:rPr lang="en-US" sz="2400" dirty="0">
                <a:solidFill>
                  <a:schemeClr val="bg2"/>
                </a:solidFill>
                <a:effectLst/>
                <a:latin typeface="Sylfaen" panose="010A0502050306030303" pitchFamily="18" charset="0"/>
                <a:ea typeface="Times New Roman" panose="02020603050405020304" pitchFamily="18" charset="0"/>
              </a:rPr>
              <a:t> The fastest way to copy an entire worksheet to press and hold the Alt key as you drag and drop the sheet tab. </a:t>
            </a:r>
          </a:p>
          <a:p>
            <a:pPr marL="0" marR="0" lvl="0" indent="0">
              <a:spcBef>
                <a:spcPts val="0"/>
              </a:spcBef>
              <a:spcAft>
                <a:spcPts val="0"/>
              </a:spcAft>
              <a:buNone/>
              <a:tabLst>
                <a:tab pos="457200" algn="l"/>
              </a:tabLst>
            </a:pPr>
            <a:endParaRPr lang="en-US" sz="2400" dirty="0">
              <a:solidFill>
                <a:schemeClr val="bg2"/>
              </a:solidFill>
              <a:latin typeface="Sylfaen" panose="010A0502050306030303" pitchFamily="18" charset="0"/>
              <a:ea typeface="Times New Roman" panose="02020603050405020304" pitchFamily="18" charset="0"/>
            </a:endParaRPr>
          </a:p>
          <a:p>
            <a:pPr marL="0" indent="0">
              <a:buNone/>
            </a:pPr>
            <a:endParaRPr lang="en-CA"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8692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786</TotalTime>
  <Words>2778</Words>
  <Application>Microsoft Office PowerPoint</Application>
  <PresentationFormat>Widescreen</PresentationFormat>
  <Paragraphs>318</Paragraphs>
  <Slides>49</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Sylfaen</vt:lpstr>
      <vt:lpstr>Symbol</vt:lpstr>
      <vt:lpstr>Times New Roman</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65</cp:revision>
  <dcterms:created xsi:type="dcterms:W3CDTF">2024-01-07T03:26:38Z</dcterms:created>
  <dcterms:modified xsi:type="dcterms:W3CDTF">2024-01-16T23:06:48Z</dcterms:modified>
</cp:coreProperties>
</file>